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87" r:id="rId3"/>
    <p:sldId id="293" r:id="rId4"/>
    <p:sldId id="285" r:id="rId5"/>
    <p:sldId id="257" r:id="rId6"/>
    <p:sldId id="286" r:id="rId7"/>
    <p:sldId id="288" r:id="rId8"/>
    <p:sldId id="289" r:id="rId9"/>
    <p:sldId id="294" r:id="rId10"/>
    <p:sldId id="290" r:id="rId11"/>
    <p:sldId id="291" r:id="rId12"/>
    <p:sldId id="292" r:id="rId13"/>
    <p:sldId id="306" r:id="rId14"/>
    <p:sldId id="307" r:id="rId15"/>
    <p:sldId id="305" r:id="rId16"/>
    <p:sldId id="308" r:id="rId17"/>
    <p:sldId id="295" r:id="rId18"/>
    <p:sldId id="300" r:id="rId19"/>
    <p:sldId id="296" r:id="rId20"/>
    <p:sldId id="309" r:id="rId21"/>
    <p:sldId id="299" r:id="rId22"/>
    <p:sldId id="301" r:id="rId23"/>
    <p:sldId id="302" r:id="rId24"/>
    <p:sldId id="313" r:id="rId25"/>
    <p:sldId id="31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496B9-3226-48D4-9F5A-57933A17332A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98062-3F22-4C40-9B74-506ACE5BD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57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/>
          <p:cNvSpPr>
            <a:spLocks noChangeArrowheads="1"/>
          </p:cNvSpPr>
          <p:nvPr/>
        </p:nvSpPr>
        <p:spPr bwMode="auto">
          <a:xfrm>
            <a:off x="0" y="0"/>
            <a:ext cx="9144000" cy="464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2106613" y="2551113"/>
            <a:ext cx="490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53"/>
          <p:cNvSpPr>
            <a:spLocks noChangeShapeType="1"/>
          </p:cNvSpPr>
          <p:nvPr/>
        </p:nvSpPr>
        <p:spPr bwMode="auto">
          <a:xfrm>
            <a:off x="0" y="4648200"/>
            <a:ext cx="91440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63713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014413"/>
            <a:ext cx="8226425" cy="776287"/>
          </a:xfrm>
        </p:spPr>
        <p:txBody>
          <a:bodyPr/>
          <a:lstStyle>
            <a:lvl1pPr algn="ctr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811213"/>
            <a:ext cx="1778000" cy="5080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811213"/>
            <a:ext cx="5181600" cy="5080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Foo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 descr="headerFoo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aderFoo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Foo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5588" y="1852613"/>
            <a:ext cx="3478212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852613"/>
            <a:ext cx="3479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aderFoo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aderFoo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aderFoo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Foo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11213"/>
            <a:ext cx="71104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5588" y="1852613"/>
            <a:ext cx="711041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0" name="Line 36"/>
          <p:cNvSpPr>
            <a:spLocks noChangeShapeType="1"/>
          </p:cNvSpPr>
          <p:nvPr/>
        </p:nvSpPr>
        <p:spPr bwMode="auto">
          <a:xfrm>
            <a:off x="0" y="442913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1" name="Line 37"/>
          <p:cNvSpPr>
            <a:spLocks noChangeShapeType="1"/>
          </p:cNvSpPr>
          <p:nvPr/>
        </p:nvSpPr>
        <p:spPr bwMode="auto">
          <a:xfrm>
            <a:off x="0" y="6156325"/>
            <a:ext cx="91440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1" name="Picture 40" descr="iu_h_wh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000" y="6324600"/>
            <a:ext cx="2209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url?sa=i&amp;rct=j&amp;q=&amp;esrc=s&amp;source=images&amp;cd=&amp;cad=rja&amp;uact=8&amp;ved=0CAcQjRw&amp;url=http://holland-mark.com/2010/12/budgeting-for-content-marketing/&amp;ei=tE9_VOT_Ksv4yQTboYKoBw&amp;bvm=bv.80642063,d.aWw&amp;psig=AFQjCNGJf9E8MW9Etx5DC0Ixj1o2RgMCqQ&amp;ust=141771584052713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ved=0CAcQjRw&amp;url=http://www.whatsnextblog.com/kleenex_brings_fake_therapist_to_times_square_for_tearjerker/&amp;ei=eSt_VMCZGMX_yQSOsoLgDA&amp;bvm=bv.80642063,d.aWw&amp;psig=AFQjCNGfKF6Ze1t7HOKtKuNr1vNy1oXutg&amp;ust=141770675085878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source=images&amp;cd=&amp;cad=rja&amp;uact=8&amp;ved=0CAcQjRw&amp;url=http://www.nature.com/ki/journal/v62/n5/fig_tab/4493262f1.html&amp;ei=MCl_VKvwF8G2yATiw4HIBw&amp;bvm=bv.80642063,d.aWw&amp;psig=AFQjCNHAV3AS6uhLN4l7aR2ykNTmden-kg&amp;ust=141770616905501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657600"/>
            <a:ext cx="8534400" cy="1524000"/>
          </a:xfrm>
        </p:spPr>
        <p:txBody>
          <a:bodyPr/>
          <a:lstStyle/>
          <a:p>
            <a:r>
              <a:rPr lang="en-US" sz="2000" dirty="0" smtClean="0"/>
              <a:t>New Directions in Management Accounting</a:t>
            </a:r>
          </a:p>
          <a:p>
            <a:r>
              <a:rPr lang="en-US" sz="2000" dirty="0" smtClean="0"/>
              <a:t>Brussels, Belgium</a:t>
            </a:r>
          </a:p>
          <a:p>
            <a:r>
              <a:rPr lang="en-US" sz="2000" dirty="0" smtClean="0"/>
              <a:t>December, 2014</a:t>
            </a:r>
          </a:p>
          <a:p>
            <a:endParaRPr lang="en-US" dirty="0"/>
          </a:p>
          <a:p>
            <a:r>
              <a:rPr lang="en-US" sz="2000" dirty="0" smtClean="0"/>
              <a:t>Joseph G. Fisher</a:t>
            </a:r>
          </a:p>
          <a:p>
            <a:r>
              <a:rPr lang="en-US" sz="2000" dirty="0" smtClean="0"/>
              <a:t>Indiana University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jl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457200" y="762000"/>
            <a:ext cx="8226425" cy="776287"/>
          </a:xfrm>
        </p:spPr>
        <p:txBody>
          <a:bodyPr/>
          <a:lstStyle/>
          <a:p>
            <a:r>
              <a:rPr lang="en-US" dirty="0" smtClean="0"/>
              <a:t>Musings on Experimental Budgeting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6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Themes:</a:t>
            </a:r>
            <a:br>
              <a:rPr lang="en-US" dirty="0" smtClean="0"/>
            </a:br>
            <a:r>
              <a:rPr lang="en-US" sz="2400" dirty="0" smtClean="0"/>
              <a:t>Testing Constructs in </a:t>
            </a:r>
            <a:r>
              <a:rPr lang="en-US" sz="2200" dirty="0" smtClean="0"/>
              <a:t>a Budgeting</a:t>
            </a:r>
            <a:r>
              <a:rPr lang="en-US" sz="2400" dirty="0" smtClean="0"/>
              <a:t>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133600"/>
            <a:ext cx="7110412" cy="4038600"/>
          </a:xfrm>
        </p:spPr>
        <p:txBody>
          <a:bodyPr/>
          <a:lstStyle/>
          <a:p>
            <a:r>
              <a:rPr lang="en-US" dirty="0" smtClean="0"/>
              <a:t>Examine the accuracy of economic models e.g. Agency Theory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Utility = </a:t>
            </a:r>
            <a:r>
              <a:rPr lang="en-US" i="1" dirty="0" smtClean="0"/>
              <a:t>f</a:t>
            </a:r>
            <a:r>
              <a:rPr lang="en-US" dirty="0" smtClean="0"/>
              <a:t>(wealth (max), effort (min))</a:t>
            </a:r>
          </a:p>
          <a:p>
            <a:r>
              <a:rPr lang="en-US" dirty="0" smtClean="0"/>
              <a:t>Examine the impact of other psychology (behavioral) factors</a:t>
            </a:r>
          </a:p>
          <a:p>
            <a:pPr lvl="1"/>
            <a:r>
              <a:rPr lang="en-US" dirty="0" smtClean="0"/>
              <a:t>Fairness (equity, justice)</a:t>
            </a:r>
          </a:p>
          <a:p>
            <a:pPr lvl="1"/>
            <a:r>
              <a:rPr lang="en-US" dirty="0" smtClean="0"/>
              <a:t>Honesty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9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Themes</a:t>
            </a:r>
            <a:br>
              <a:rPr lang="en-US" dirty="0" smtClean="0"/>
            </a:br>
            <a:r>
              <a:rPr lang="en-US" sz="2200" dirty="0" smtClean="0"/>
              <a:t>Testing Differences Found in the Real World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7110412" cy="4038600"/>
          </a:xfrm>
        </p:spPr>
        <p:txBody>
          <a:bodyPr/>
          <a:lstStyle/>
          <a:p>
            <a:r>
              <a:rPr lang="en-US" dirty="0" smtClean="0"/>
              <a:t>Some examples:</a:t>
            </a:r>
          </a:p>
          <a:p>
            <a:pPr lvl="1"/>
            <a:r>
              <a:rPr lang="en-US" dirty="0" smtClean="0"/>
              <a:t>Participation</a:t>
            </a:r>
          </a:p>
          <a:p>
            <a:pPr lvl="1"/>
            <a:r>
              <a:rPr lang="en-US" dirty="0" smtClean="0"/>
              <a:t>Centralization/</a:t>
            </a:r>
            <a:r>
              <a:rPr lang="en-US" dirty="0" err="1"/>
              <a:t>D</a:t>
            </a:r>
            <a:r>
              <a:rPr lang="en-US" dirty="0" err="1" smtClean="0"/>
              <a:t>ecentraliztion</a:t>
            </a:r>
            <a:endParaRPr lang="en-US" dirty="0" smtClean="0"/>
          </a:p>
          <a:p>
            <a:pPr lvl="1"/>
            <a:r>
              <a:rPr lang="en-US" dirty="0" smtClean="0"/>
              <a:t>Budget Levels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24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Outcome (Dependent)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057400"/>
            <a:ext cx="7110412" cy="4038600"/>
          </a:xfrm>
        </p:spPr>
        <p:txBody>
          <a:bodyPr/>
          <a:lstStyle/>
          <a:p>
            <a:r>
              <a:rPr lang="en-US" dirty="0" smtClean="0"/>
              <a:t>(Subordinate) Performance</a:t>
            </a:r>
          </a:p>
          <a:p>
            <a:r>
              <a:rPr lang="en-US" dirty="0" smtClean="0"/>
              <a:t>Compensation</a:t>
            </a:r>
          </a:p>
          <a:p>
            <a:r>
              <a:rPr lang="en-US" dirty="0" smtClean="0"/>
              <a:t>Superior (residual) returns</a:t>
            </a:r>
          </a:p>
          <a:p>
            <a:r>
              <a:rPr lang="en-US" dirty="0" smtClean="0"/>
              <a:t>Message accuracy</a:t>
            </a:r>
          </a:p>
          <a:p>
            <a:r>
              <a:rPr lang="en-US" dirty="0" smtClean="0"/>
              <a:t>Message slack</a:t>
            </a:r>
            <a:r>
              <a:rPr lang="en-US" dirty="0"/>
              <a:t> </a:t>
            </a:r>
            <a:r>
              <a:rPr lang="en-US" dirty="0" smtClean="0"/>
              <a:t>(honesty)</a:t>
            </a:r>
          </a:p>
        </p:txBody>
      </p:sp>
    </p:spTree>
    <p:extLst>
      <p:ext uri="{BB962C8B-B14F-4D97-AF65-F5344CB8AC3E}">
        <p14:creationId xmlns:p14="http://schemas.microsoft.com/office/powerpoint/2010/main" val="269525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7110413" cy="1143000"/>
          </a:xfrm>
        </p:spPr>
        <p:txBody>
          <a:bodyPr/>
          <a:lstStyle/>
          <a:p>
            <a:r>
              <a:rPr lang="en-US" sz="3200" dirty="0" smtClean="0"/>
              <a:t>Typical Experimental Design:</a:t>
            </a:r>
            <a:br>
              <a:rPr lang="en-US" sz="3200" dirty="0" smtClean="0"/>
            </a:br>
            <a:r>
              <a:rPr lang="en-US" sz="2000" dirty="0" smtClean="0"/>
              <a:t>Honesty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10412" cy="4038600"/>
          </a:xfrm>
        </p:spPr>
        <p:txBody>
          <a:bodyPr/>
          <a:lstStyle/>
          <a:p>
            <a:r>
              <a:rPr lang="en-US" dirty="0" smtClean="0"/>
              <a:t>Cost estimate focus.</a:t>
            </a:r>
          </a:p>
          <a:p>
            <a:r>
              <a:rPr lang="en-US" dirty="0" smtClean="0"/>
              <a:t>Single superior/subordinate dyad (one period).</a:t>
            </a:r>
          </a:p>
          <a:p>
            <a:r>
              <a:rPr lang="en-US" dirty="0" smtClean="0"/>
              <a:t>Subordinate knows cost estimate with certainty.</a:t>
            </a:r>
          </a:p>
          <a:p>
            <a:r>
              <a:rPr lang="en-US" dirty="0" smtClean="0"/>
              <a:t>Superior is provided with a uniform cost probability distribution.</a:t>
            </a:r>
          </a:p>
          <a:p>
            <a:r>
              <a:rPr lang="en-US" dirty="0" smtClean="0"/>
              <a:t>Subordinate has total (major) control over budget (cost estimate).</a:t>
            </a:r>
          </a:p>
        </p:txBody>
      </p:sp>
    </p:spTree>
    <p:extLst>
      <p:ext uri="{BB962C8B-B14F-4D97-AF65-F5344CB8AC3E}">
        <p14:creationId xmlns:p14="http://schemas.microsoft.com/office/powerpoint/2010/main" val="2939614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u="sng" dirty="0" smtClean="0"/>
              <a:t>Personal</a:t>
            </a:r>
            <a:r>
              <a:rPr lang="en-US" dirty="0" smtClean="0"/>
              <a:t>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contemporary budgeting experimental designs are well suited for testing economic and psychology theories.</a:t>
            </a:r>
          </a:p>
          <a:p>
            <a:r>
              <a:rPr lang="en-US" dirty="0" smtClean="0"/>
              <a:t>Weak external validity or realism.</a:t>
            </a:r>
          </a:p>
          <a:p>
            <a:r>
              <a:rPr lang="en-US" dirty="0" smtClean="0"/>
              <a:t>Is this ok??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781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know:</a:t>
            </a:r>
            <a:br>
              <a:rPr lang="en-US" dirty="0" smtClean="0"/>
            </a:br>
            <a:r>
              <a:rPr lang="en-US" sz="2000" dirty="0" smtClean="0"/>
              <a:t>Literature Review Part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Homework assignment:</a:t>
            </a:r>
          </a:p>
          <a:p>
            <a:pPr lvl="1"/>
            <a:r>
              <a:rPr lang="en-US" sz="2400" dirty="0" smtClean="0"/>
              <a:t>You should read work completed by experimental budgeting researchers:  e.g., Rankin, Young, </a:t>
            </a:r>
            <a:r>
              <a:rPr lang="en-US" sz="2400" dirty="0" err="1" smtClean="0"/>
              <a:t>Towry</a:t>
            </a:r>
            <a:r>
              <a:rPr lang="en-US" sz="2400" dirty="0" smtClean="0"/>
              <a:t>, Chow, </a:t>
            </a:r>
            <a:r>
              <a:rPr lang="en-US" sz="2400" dirty="0" err="1" smtClean="0"/>
              <a:t>Hannan</a:t>
            </a:r>
            <a:r>
              <a:rPr lang="en-US" sz="2400" dirty="0" smtClean="0"/>
              <a:t>, Sprinkle, Shields, Evans, </a:t>
            </a:r>
            <a:r>
              <a:rPr lang="en-US" sz="2400" dirty="0" err="1" smtClean="0"/>
              <a:t>Mozer</a:t>
            </a:r>
            <a:r>
              <a:rPr lang="en-US" sz="2400" dirty="0" smtClean="0"/>
              <a:t> etc.</a:t>
            </a:r>
          </a:p>
          <a:p>
            <a:pPr lvl="1"/>
            <a:r>
              <a:rPr lang="en-US" sz="2400" dirty="0" smtClean="0"/>
              <a:t>Be prepared to discuss their work</a:t>
            </a:r>
            <a:endParaRPr lang="en-US" sz="2400" dirty="0"/>
          </a:p>
          <a:p>
            <a:pPr lvl="1"/>
            <a:r>
              <a:rPr lang="en-US" sz="2400" dirty="0" smtClean="0"/>
              <a:t>My take: Much of the work derives “economic” predictions that are not descriptive of experimental results. Importance of other variables.</a:t>
            </a:r>
          </a:p>
        </p:txBody>
      </p:sp>
    </p:spTree>
    <p:extLst>
      <p:ext uri="{BB962C8B-B14F-4D97-AF65-F5344CB8AC3E}">
        <p14:creationId xmlns:p14="http://schemas.microsoft.com/office/powerpoint/2010/main" val="245842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Suggestion for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towards experimental research that focuses on real world issues and dilemmas.</a:t>
            </a:r>
          </a:p>
          <a:p>
            <a:r>
              <a:rPr lang="en-US" dirty="0" smtClean="0"/>
              <a:t>Case study and field based work particularly helpful in finding interesting settings.</a:t>
            </a:r>
          </a:p>
          <a:p>
            <a:r>
              <a:rPr lang="en-US" dirty="0" smtClean="0"/>
              <a:t>Perhaps a future conference?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675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Possible Research Based on a Real Company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57400"/>
            <a:ext cx="7086600" cy="3505200"/>
          </a:xfrm>
        </p:spPr>
        <p:txBody>
          <a:bodyPr/>
          <a:lstStyle/>
          <a:p>
            <a:r>
              <a:rPr lang="en-US" altLang="en-US" sz="2600" dirty="0"/>
              <a:t>Leading, broad-based health care company</a:t>
            </a:r>
          </a:p>
          <a:p>
            <a:r>
              <a:rPr lang="en-US" altLang="en-US" sz="2600" dirty="0" smtClean="0"/>
              <a:t>75,000 </a:t>
            </a:r>
            <a:r>
              <a:rPr lang="en-US" altLang="en-US" sz="2600" dirty="0"/>
              <a:t>employees around the world</a:t>
            </a:r>
          </a:p>
          <a:p>
            <a:r>
              <a:rPr lang="en-US" altLang="en-US" sz="2600" dirty="0"/>
              <a:t>More than 100 facilities worldwide</a:t>
            </a:r>
          </a:p>
          <a:p>
            <a:r>
              <a:rPr lang="en-US" altLang="en-US" sz="2600" dirty="0"/>
              <a:t>Products marketed in more than 130 countries</a:t>
            </a:r>
          </a:p>
          <a:p>
            <a:r>
              <a:rPr lang="en-US" altLang="en-US" sz="2600" dirty="0" smtClean="0"/>
              <a:t>Current Sales: $36 </a:t>
            </a:r>
            <a:r>
              <a:rPr lang="en-US" altLang="en-US" sz="2600" dirty="0"/>
              <a:t>billion</a:t>
            </a:r>
          </a:p>
          <a:p>
            <a:pPr lvl="1"/>
            <a:r>
              <a:rPr lang="en-US" altLang="en-US" sz="2600" dirty="0"/>
              <a:t>  Ranked </a:t>
            </a:r>
            <a:r>
              <a:rPr lang="en-US" altLang="en-US" sz="2600" dirty="0" smtClean="0"/>
              <a:t>in the top 100 of </a:t>
            </a:r>
            <a:r>
              <a:rPr lang="en-US" altLang="en-US" sz="2600" dirty="0"/>
              <a:t>Fortune 500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9598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“Acme” Profit Planning (PP)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altLang="en-US" dirty="0">
                <a:cs typeface="Times New Roman" pitchFamily="18" charset="0"/>
              </a:rPr>
              <a:t>Profit planning is a very high priority and includes </a:t>
            </a:r>
            <a:r>
              <a:rPr lang="en-US" altLang="en-US" dirty="0" smtClean="0">
                <a:cs typeface="Times New Roman" pitchFamily="18" charset="0"/>
              </a:rPr>
              <a:t>virtually </a:t>
            </a:r>
            <a:r>
              <a:rPr lang="en-US" altLang="en-US" dirty="0">
                <a:cs typeface="Times New Roman" pitchFamily="18" charset="0"/>
              </a:rPr>
              <a:t>all levels of management.</a:t>
            </a:r>
          </a:p>
          <a:p>
            <a:pPr fontAlgn="b"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altLang="en-US" dirty="0" smtClean="0">
                <a:cs typeface="Times New Roman" pitchFamily="18" charset="0"/>
              </a:rPr>
              <a:t>PP </a:t>
            </a:r>
            <a:r>
              <a:rPr lang="en-US" altLang="en-US" dirty="0">
                <a:cs typeface="Times New Roman" pitchFamily="18" charset="0"/>
              </a:rPr>
              <a:t>is perceived as the key to our success through history. It is viewed as critical to our future success (consistent, predictable growth)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31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Profit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110412" cy="4038600"/>
          </a:xfrm>
        </p:spPr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smtClean="0"/>
              <a:t>Acme </a:t>
            </a:r>
            <a:r>
              <a:rPr lang="en-US" altLang="en-US" dirty="0"/>
              <a:t>Profit Planning process is a management tool used to effectively accumulate forecast data by operating group and review performance.  The focus is on sales, expenses, </a:t>
            </a:r>
            <a:r>
              <a:rPr lang="en-US" altLang="en-US" dirty="0" smtClean="0"/>
              <a:t>income, capital</a:t>
            </a:r>
            <a:r>
              <a:rPr lang="en-US" altLang="en-US" dirty="0"/>
              <a:t>, headcount, and investment responsibility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9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110413" cy="1143000"/>
          </a:xfrm>
        </p:spPr>
        <p:txBody>
          <a:bodyPr/>
          <a:lstStyle/>
          <a:p>
            <a:r>
              <a:rPr lang="en-US" dirty="0" smtClean="0"/>
              <a:t>Some Random Initial Caveats:</a:t>
            </a:r>
            <a:br>
              <a:rPr lang="en-US" dirty="0" smtClean="0"/>
            </a:br>
            <a:r>
              <a:rPr lang="en-US" sz="2200" dirty="0" smtClean="0"/>
              <a:t>Mike asked me to comment on Budgeting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6172200" cy="4267200"/>
          </a:xfrm>
        </p:spPr>
        <p:txBody>
          <a:bodyPr/>
          <a:lstStyle/>
          <a:p>
            <a:r>
              <a:rPr lang="en-US" sz="2400" dirty="0" smtClean="0"/>
              <a:t>First, struck by how much we don’t know.</a:t>
            </a:r>
          </a:p>
          <a:p>
            <a:pPr lvl="1"/>
            <a:r>
              <a:rPr lang="en-US" sz="2000" dirty="0" smtClean="0"/>
              <a:t>As someone who works in the area, rather humbling but an area that is publishable!</a:t>
            </a:r>
          </a:p>
          <a:p>
            <a:r>
              <a:rPr lang="en-US" sz="2400" dirty="0" smtClean="0"/>
              <a:t>As a researcher, I spend most of my time looking at trees rather than the forest</a:t>
            </a:r>
          </a:p>
          <a:p>
            <a:r>
              <a:rPr lang="en-US" sz="2400" dirty="0" smtClean="0"/>
              <a:t>Stream of consciousness exercise (more discussion than definitive</a:t>
            </a:r>
            <a:r>
              <a:rPr lang="en-US" dirty="0" smtClean="0"/>
              <a:t>).</a:t>
            </a:r>
          </a:p>
          <a:p>
            <a:pPr lvl="1"/>
            <a:r>
              <a:rPr lang="en-US" sz="2000" dirty="0" smtClean="0"/>
              <a:t>E.g. I reserve the right to change my mind!!</a:t>
            </a:r>
            <a:endParaRPr lang="en-US" sz="2000" dirty="0"/>
          </a:p>
        </p:txBody>
      </p:sp>
      <p:pic>
        <p:nvPicPr>
          <p:cNvPr id="3074" name="Picture 2" descr="https://encrypted-tbn0.gstatic.com/images?q=tbn:ANd9GcRy5G4oXwWOuFpvIiarF5jIxCaoLhb026f00szjiEA3Bkg0mt7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234116"/>
            <a:ext cx="1533525" cy="244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8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 on LRP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828800"/>
            <a:ext cx="7086600" cy="3733800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LRP focuses on the next 5 years of a much deeper </a:t>
            </a:r>
            <a:r>
              <a:rPr lang="en-US" altLang="en-US" dirty="0" err="1"/>
              <a:t>lifecyle</a:t>
            </a:r>
            <a:r>
              <a:rPr lang="en-US" altLang="en-US" dirty="0"/>
              <a:t> management approach</a:t>
            </a:r>
            <a:r>
              <a:rPr lang="en-US" altLang="en-US" dirty="0" smtClean="0"/>
              <a:t>.</a:t>
            </a:r>
            <a:endParaRPr lang="en-US" altLang="en-US" sz="2400" dirty="0"/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Average time to market for Pharmaceutical product is 12 to 15 years.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Patents expire after 20 years.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1 in 5000 new compound discoveries will achieve FDA approval.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Average cost to reach FDA approval is $800 million.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174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110413" cy="1143000"/>
          </a:xfrm>
        </p:spPr>
        <p:txBody>
          <a:bodyPr/>
          <a:lstStyle/>
          <a:p>
            <a:r>
              <a:rPr lang="en-US" dirty="0" smtClean="0"/>
              <a:t>Acme Planning Culture: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110412" cy="4038600"/>
          </a:xfrm>
        </p:spPr>
        <p:txBody>
          <a:bodyPr/>
          <a:lstStyle/>
          <a:p>
            <a:pPr lvl="1"/>
            <a:r>
              <a:rPr lang="en-US" altLang="en-US" sz="2400" dirty="0"/>
              <a:t>Deadlines will be met</a:t>
            </a:r>
          </a:p>
          <a:p>
            <a:pPr lvl="2"/>
            <a:r>
              <a:rPr lang="en-US" altLang="en-US" sz="1800" dirty="0"/>
              <a:t>Delays can have a ripple effect that reach the highest levels</a:t>
            </a:r>
            <a:r>
              <a:rPr lang="en-US" altLang="en-US" dirty="0" smtClean="0"/>
              <a:t>. </a:t>
            </a:r>
            <a:endParaRPr lang="en-US" altLang="en-US" sz="1200" dirty="0"/>
          </a:p>
          <a:p>
            <a:pPr lvl="1"/>
            <a:r>
              <a:rPr lang="en-US" altLang="en-US" sz="2400" dirty="0"/>
              <a:t>Surprises need to be avoided</a:t>
            </a:r>
          </a:p>
          <a:p>
            <a:pPr lvl="2"/>
            <a:r>
              <a:rPr lang="en-US" altLang="en-US" sz="1800" dirty="0" smtClean="0"/>
              <a:t>Positive </a:t>
            </a:r>
            <a:r>
              <a:rPr lang="en-US" altLang="en-US" sz="1800" dirty="0"/>
              <a:t>surprises (e.g., early product approval) can have negative impacts such as missed opportunities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lvl="1"/>
            <a:r>
              <a:rPr lang="en-US" altLang="en-US" sz="2400" dirty="0"/>
              <a:t>Contingency plans are needed </a:t>
            </a:r>
            <a:r>
              <a:rPr lang="en-US" altLang="en-US" sz="2400" dirty="0" smtClean="0"/>
              <a:t>for surprises</a:t>
            </a:r>
          </a:p>
          <a:p>
            <a:pPr lvl="1"/>
            <a:r>
              <a:rPr lang="en-US" altLang="en-US" sz="2400" dirty="0" smtClean="0"/>
              <a:t> </a:t>
            </a:r>
            <a:r>
              <a:rPr lang="en-US" altLang="en-US" sz="1800" dirty="0" smtClean="0"/>
              <a:t>contradiction in terms? Rumsfeld – unknown unknowns</a:t>
            </a:r>
            <a:endParaRPr lang="en-US" altLang="en-US" sz="1800" dirty="0"/>
          </a:p>
          <a:p>
            <a:pPr lvl="1"/>
            <a:r>
              <a:rPr lang="en-US" altLang="en-US" sz="2400" dirty="0"/>
              <a:t>For </a:t>
            </a:r>
            <a:r>
              <a:rPr lang="en-US" altLang="en-US" sz="2400" dirty="0" smtClean="0"/>
              <a:t>most finance, </a:t>
            </a:r>
            <a:r>
              <a:rPr lang="en-US" altLang="en-US" sz="2400" dirty="0"/>
              <a:t>planning is at least a third of their job.  For some, it’s their entire job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437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Planning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2400" dirty="0"/>
              <a:t>Set sales and earning expectations from the top down.</a:t>
            </a:r>
          </a:p>
          <a:p>
            <a:pPr lvl="2"/>
            <a:r>
              <a:rPr lang="en-US" altLang="en-US" sz="1800" dirty="0"/>
              <a:t>Growth targets</a:t>
            </a:r>
          </a:p>
          <a:p>
            <a:pPr lvl="2"/>
            <a:r>
              <a:rPr lang="en-US" altLang="en-US" sz="1800" dirty="0"/>
              <a:t>Expense profiles</a:t>
            </a:r>
          </a:p>
          <a:p>
            <a:pPr lvl="2"/>
            <a:r>
              <a:rPr lang="en-US" altLang="en-US" sz="1800" dirty="0"/>
              <a:t>Balance sheet management</a:t>
            </a:r>
          </a:p>
          <a:p>
            <a:pPr lvl="2"/>
            <a:r>
              <a:rPr lang="en-US" altLang="en-US" sz="1800" dirty="0"/>
              <a:t>Headcount management (critical</a:t>
            </a:r>
            <a:r>
              <a:rPr lang="en-US" altLang="en-US" sz="1800" dirty="0" smtClean="0"/>
              <a:t>)</a:t>
            </a:r>
            <a:endParaRPr lang="en-US" altLang="en-US" sz="1800" dirty="0"/>
          </a:p>
          <a:p>
            <a:pPr lvl="1"/>
            <a:r>
              <a:rPr lang="en-US" altLang="en-US" sz="2400" dirty="0"/>
              <a:t>Make tactical decisions from the bottom up to maximize efficient use of manpower, materials, facilities and capital.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37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110413" cy="1143000"/>
          </a:xfrm>
        </p:spPr>
        <p:txBody>
          <a:bodyPr/>
          <a:lstStyle/>
          <a:p>
            <a:r>
              <a:rPr lang="en-US" sz="2800" dirty="0" smtClean="0"/>
              <a:t>Acme Philosophy – Finance Dept.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110412" cy="4038600"/>
          </a:xfrm>
        </p:spPr>
        <p:txBody>
          <a:bodyPr/>
          <a:lstStyle/>
          <a:p>
            <a:pPr lvl="1"/>
            <a:r>
              <a:rPr lang="en-US" altLang="en-US" sz="2000" dirty="0"/>
              <a:t>Keep Tactical and Strategy goals aligned.</a:t>
            </a:r>
          </a:p>
          <a:p>
            <a:pPr lvl="1"/>
            <a:r>
              <a:rPr lang="en-US" altLang="en-US" sz="2000" dirty="0"/>
              <a:t>Challenge </a:t>
            </a:r>
            <a:r>
              <a:rPr lang="en-US" altLang="en-US" sz="2000" dirty="0" smtClean="0"/>
              <a:t>assumptions </a:t>
            </a:r>
            <a:r>
              <a:rPr lang="en-US" altLang="en-US" sz="2000" dirty="0"/>
              <a:t>and ensure forecasts are data driven</a:t>
            </a:r>
          </a:p>
          <a:p>
            <a:pPr lvl="2"/>
            <a:r>
              <a:rPr lang="en-US" altLang="en-US" sz="1600" dirty="0"/>
              <a:t>Market Research </a:t>
            </a:r>
            <a:r>
              <a:rPr lang="en-US" altLang="en-US" sz="1600" dirty="0" smtClean="0"/>
              <a:t>data, scientific, cost analysis</a:t>
            </a:r>
            <a:endParaRPr lang="en-US" altLang="en-US" sz="800" dirty="0"/>
          </a:p>
          <a:p>
            <a:pPr lvl="1"/>
            <a:r>
              <a:rPr lang="en-US" altLang="en-US" sz="2000" dirty="0"/>
              <a:t>Capital investment is focused on supporting strategic initiatives and financial return.</a:t>
            </a:r>
          </a:p>
          <a:p>
            <a:pPr lvl="2"/>
            <a:r>
              <a:rPr lang="en-US" altLang="en-US" sz="1600" dirty="0"/>
              <a:t>Projects that help advance pipeline or position company for new </a:t>
            </a:r>
            <a:r>
              <a:rPr lang="en-US" altLang="en-US" sz="1600" dirty="0" err="1" smtClean="0"/>
              <a:t>markets.Target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a &gt;20% internal rate of return</a:t>
            </a:r>
            <a:r>
              <a:rPr lang="en-US" altLang="en-US" sz="1600" dirty="0" smtClean="0"/>
              <a:t>.</a:t>
            </a:r>
            <a:endParaRPr lang="en-US" altLang="en-US" sz="800" dirty="0"/>
          </a:p>
          <a:p>
            <a:pPr lvl="1"/>
            <a:r>
              <a:rPr lang="en-US" altLang="en-US" sz="2000" dirty="0"/>
              <a:t>Forecast targets are meant to be </a:t>
            </a:r>
            <a:r>
              <a:rPr lang="en-US" altLang="en-US" sz="2000" dirty="0" smtClean="0"/>
              <a:t>challenging </a:t>
            </a:r>
            <a:r>
              <a:rPr lang="en-US" altLang="en-US" sz="2000" dirty="0"/>
              <a:t>but attainable</a:t>
            </a:r>
            <a:r>
              <a:rPr lang="en-US" altLang="en-US" sz="2000" dirty="0" smtClean="0"/>
              <a:t>. (</a:t>
            </a:r>
            <a:r>
              <a:rPr lang="en-US" altLang="en-US" sz="2000" i="1" dirty="0" smtClean="0"/>
              <a:t>What is honesty?)</a:t>
            </a:r>
          </a:p>
          <a:p>
            <a:pPr lvl="1"/>
            <a:r>
              <a:rPr lang="en-US" altLang="en-US" sz="2000" dirty="0" smtClean="0"/>
              <a:t>Finance enforces corporate guidelines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851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Possible Research Topics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Some ideas off the top of my 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828800"/>
            <a:ext cx="7110412" cy="4038600"/>
          </a:xfrm>
        </p:spPr>
        <p:txBody>
          <a:bodyPr/>
          <a:lstStyle/>
          <a:p>
            <a:r>
              <a:rPr lang="en-US" sz="2400" dirty="0" smtClean="0"/>
              <a:t>Industry differences</a:t>
            </a:r>
          </a:p>
          <a:p>
            <a:r>
              <a:rPr lang="en-US" sz="2400" dirty="0" smtClean="0"/>
              <a:t>Individual differences (self selection issues, not random)</a:t>
            </a:r>
          </a:p>
          <a:p>
            <a:pPr lvl="1"/>
            <a:r>
              <a:rPr lang="en-US" sz="2000" dirty="0" smtClean="0"/>
              <a:t>Importance of upper </a:t>
            </a:r>
            <a:r>
              <a:rPr lang="en-US" sz="2000" dirty="0" err="1" smtClean="0"/>
              <a:t>mgmt</a:t>
            </a:r>
            <a:r>
              <a:rPr lang="en-US" sz="2000" dirty="0" smtClean="0"/>
              <a:t> in budget philosophy and design</a:t>
            </a:r>
          </a:p>
          <a:p>
            <a:r>
              <a:rPr lang="en-US" sz="2400" dirty="0"/>
              <a:t>Centralization/decentralization</a:t>
            </a:r>
          </a:p>
          <a:p>
            <a:r>
              <a:rPr lang="en-US" sz="2400" dirty="0"/>
              <a:t>Process, who does </a:t>
            </a:r>
            <a:r>
              <a:rPr lang="en-US" sz="2400" dirty="0" smtClean="0"/>
              <a:t>what/when?</a:t>
            </a:r>
            <a:endParaRPr lang="en-US" sz="2400" dirty="0"/>
          </a:p>
          <a:p>
            <a:r>
              <a:rPr lang="en-US" sz="2400" dirty="0" smtClean="0"/>
              <a:t>Role of Long Range Planning (LRP)</a:t>
            </a:r>
          </a:p>
        </p:txBody>
      </p:sp>
    </p:spTree>
    <p:extLst>
      <p:ext uri="{BB962C8B-B14F-4D97-AF65-F5344CB8AC3E}">
        <p14:creationId xmlns:p14="http://schemas.microsoft.com/office/powerpoint/2010/main" val="28963033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Ideas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Allow up-dates/revisions?</a:t>
            </a:r>
          </a:p>
          <a:p>
            <a:r>
              <a:rPr lang="en-US" sz="2400" dirty="0"/>
              <a:t>Role of surprises (correct dependent variable)</a:t>
            </a:r>
          </a:p>
          <a:p>
            <a:r>
              <a:rPr lang="en-US" sz="2400" dirty="0"/>
              <a:t>Role of finance function</a:t>
            </a:r>
          </a:p>
          <a:p>
            <a:pPr lvl="1"/>
            <a:r>
              <a:rPr lang="en-US" sz="1800" dirty="0"/>
              <a:t>Answer to </a:t>
            </a:r>
            <a:r>
              <a:rPr lang="en-US" sz="1800" dirty="0" smtClean="0"/>
              <a:t>corporate or SBU/functional manager?</a:t>
            </a:r>
            <a:endParaRPr lang="en-US" sz="1800" dirty="0"/>
          </a:p>
          <a:p>
            <a:r>
              <a:rPr lang="en-US" sz="2400" dirty="0" smtClean="0"/>
              <a:t>Target level selection philosophy</a:t>
            </a:r>
          </a:p>
          <a:p>
            <a:pPr lvl="1"/>
            <a:r>
              <a:rPr lang="en-US" sz="1800" dirty="0" smtClean="0"/>
              <a:t>Challenging </a:t>
            </a:r>
            <a:r>
              <a:rPr lang="en-US" sz="1800" dirty="0"/>
              <a:t>but attainable</a:t>
            </a:r>
          </a:p>
          <a:p>
            <a:pPr lvl="1"/>
            <a:r>
              <a:rPr lang="en-US" sz="1800" dirty="0"/>
              <a:t>What does this mean?</a:t>
            </a:r>
          </a:p>
          <a:p>
            <a:pPr lvl="1"/>
            <a:r>
              <a:rPr lang="en-US" sz="1800" dirty="0"/>
              <a:t>What is </a:t>
            </a:r>
            <a:r>
              <a:rPr lang="en-US" sz="1800" dirty="0" smtClean="0"/>
              <a:t>accuracy </a:t>
            </a:r>
            <a:r>
              <a:rPr lang="en-US" sz="1800" dirty="0"/>
              <a:t>when future is </a:t>
            </a:r>
            <a:r>
              <a:rPr lang="en-US" sz="1800" dirty="0" smtClean="0"/>
              <a:t>uncertain?</a:t>
            </a:r>
          </a:p>
          <a:p>
            <a:r>
              <a:rPr lang="en-US" sz="2400" dirty="0" smtClean="0"/>
              <a:t>Role of budgets in performance evaluation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12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110413" cy="1143000"/>
          </a:xfrm>
        </p:spPr>
        <p:txBody>
          <a:bodyPr/>
          <a:lstStyle/>
          <a:p>
            <a:r>
              <a:rPr lang="en-US" dirty="0" smtClean="0"/>
              <a:t>Some Basic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6324600" cy="4114800"/>
          </a:xfrm>
        </p:spPr>
        <p:txBody>
          <a:bodyPr/>
          <a:lstStyle/>
          <a:p>
            <a:r>
              <a:rPr lang="en-US" dirty="0" smtClean="0"/>
              <a:t>Long literature noting budgeting flaws:</a:t>
            </a:r>
          </a:p>
          <a:p>
            <a:pPr lvl="1"/>
            <a:r>
              <a:rPr lang="en-US" sz="2400" dirty="0" smtClean="0"/>
              <a:t>Biased information</a:t>
            </a:r>
          </a:p>
          <a:p>
            <a:pPr lvl="1"/>
            <a:r>
              <a:rPr lang="en-US" sz="2400" dirty="0" smtClean="0"/>
              <a:t>Encourages unethical behavior</a:t>
            </a:r>
          </a:p>
          <a:p>
            <a:pPr lvl="1"/>
            <a:r>
              <a:rPr lang="en-US" sz="2400" dirty="0" smtClean="0"/>
              <a:t>Extremely costly and time consuming</a:t>
            </a:r>
          </a:p>
          <a:p>
            <a:pPr lvl="1"/>
            <a:r>
              <a:rPr lang="en-US" sz="2400" dirty="0" smtClean="0"/>
              <a:t>Improper motivation, etc.</a:t>
            </a:r>
          </a:p>
          <a:p>
            <a:r>
              <a:rPr lang="en-US" dirty="0" smtClean="0"/>
              <a:t>However, even given these issues, an almost ubiquitous firm activity</a:t>
            </a:r>
          </a:p>
          <a:p>
            <a:pPr lvl="1"/>
            <a:r>
              <a:rPr lang="en-US" sz="2400" dirty="0" smtClean="0"/>
              <a:t>But, implemented in many different ways</a:t>
            </a:r>
          </a:p>
          <a:p>
            <a:pPr lvl="1"/>
            <a:endParaRPr lang="en-US" sz="2400" dirty="0" smtClean="0"/>
          </a:p>
        </p:txBody>
      </p:sp>
      <p:sp>
        <p:nvSpPr>
          <p:cNvPr id="4" name="AutoShape 2" descr="data:image/jpeg;base64,/9j/4AAQSkZJRgABAQAAAQABAAD/2wCEAAkGBxQSEhQUEhIVFBUUFhUYFhYYGBwYFRgZFRgdGRYXHBYYHCggHx0lHBwZITEhJSorMS4uGCAzRDMsNygtMCsBCgoKBQUFDgUFDisZExkrKysrKysrKysrKysrKysrKysrKysrKysrKysrKysrKysrKysrKysrKysrKysrKysrK//AABEIAK8AxQMBIgACEQEDEQH/xAAbAAACAwEBAQAAAAAAAAAAAAAABQMEBgECB//EAEAQAAIBAwIEBAMFBgQEBwAAAAECAwAREgQhBRMxQQYiUWEycYEUI0KRoQcVUnKx8GKCwdEzY5KyFiRTZKLC4f/EABQBAQAAAAAAAAAAAAAAAAAAAAD/xAAUEQEAAAAAAAAAAAAAAAAAAAAA/9oADAMBAAIRAxEAPwDQiu1wV2gKKKKAorzlXaDtRySAAkmwHUnpXmabEE9bAm3yqz4Yhy1UZlbIqscmGP3QWZWKkE7swK2ubb9F70GmPiuGOEFQ8mKC4UdbLvYmwNvam3A+Mw6uITQPmh72I3sDYg97EV8x4rKYdS0SwzTTFZlhRV8jxSvlnla2IuoJ6AgXPQVqP2X8An0OnkTUBFLyB1VWyx+7VD2sL4g2BO5O9BtqKjyoyoJK8hq85V5IF77X6X770E1FVYpCLK5BY3sQCAbf0Nu1TZUElFR5UZUElFR5UZUHNTMEUs3QfU/ID1pVD4jiIW9wW6jrifQn16bD1ptlRlQU/wB6pzGQ3GIN2NsfKLke23eoYuOoxsFcm4FgL2ubDpV9Y1DFgoDHqbb/AJ/l+Ve8qD3XajyooPmYrtcFdAoOXrhQmpCwHvXOFaNtXKyhiscZAkcdbnflp/itYlvwgjudgrK4L8tDzJSLiNPM9vWw6D3Nh70x1fA50QPJcZGywwIJZmNiQOY7CNfqCB60y4np00MX3SpHyjzoyTYvYgSxs3VmYHG5uSWXvS/j3EtEyARwaiTMhnSImGx3+Muy77kEC/vQIrurGOUMrEXKcxJGjAsLM6dGJ3tiO9htelLx6qQLEz8iKPFco3+8cL0YEWxNvy96s6CPEsFQwxLtHFckWO4NyTuOmwA+dWHeg+ocH0qxxRhbn7tRkzF3Itfd2JJ/OruVU9G33cf8i/8AaKmyoJsqMqhyoyoJsqMqhyrjSWFBLJJYHr9Bc/O1RaTU5A97HqOjCwIYf7VBz82Ki1rHM33FxsBbodwb+lTrt0/vtQT5UZVDlRlQTZUZVDlRlQTZUZVDlRlQTZUZVDlRlQTZUVDlRQfPR2A6n+71Idh/f51Fotxke/8ASuTSfmaDixGV1iVsM73f+FV+JgO53AA9WFbnhcUOmhVQQiICRc7+rO57sepJrFeGVEuqdT+FkU+uIQP+rMb/AMg9Ku+PuFMvKILNC0gWXfaxBwBHoXxHve1BS4/xMayVZLfdxX5AI332aX5sNgOw/m2Xu9eZJOmxJJAAAuzMegA9TWr4T4IBRX1LPkbl4lay9bouS77DrY7km9xYUGPd6hZ60nivQiKO/wBn5bpyfOGvG3Ncqy9d8RbqO4rKM9B9Z0bfdp/Iv9BU2VIhx/TxIqtMmQRLqvnYbDqFvb61X1Hi2Kx5KtK/ZfgX3JYg2AHsaDS5UZUj03iSFwSS6FTZgyNZT6ZqCp6jcHvTLT6lZFDRurqejKQV9xcd/agtZUp4rryHCADYAkk926C3pbv70wyrM8R1+oEkqRaeZjc4sFXlm4sp5pYAWtcixO3vQNfDWqMsZlIAzY2tuLLte/ud6b5VS0EPLjRL3xUAn1Pc/U3qfKgmyoyqHKjKgmyoyqHKjKgmyoyqHKjKgmyoyqHKjKgmyoqHKigxbDFQB/dqph+p/vap9Q3T5UtneyD3oHHgi32xz3ZIj88WkU/lkv51veJ8IScMrlsXUqwBsCp6jpXzDwpqSNbDibgrMrW3/wDTZb/ka+oce1PL08r9LId72tfa9/a96DFfs34Uxn1E0riURFYtO1reVhk0jD+NgUuRtbpa5rYcZ4m8Zjjhj5ssrWAJIREHxyOwBsAOg7mw9xlvB3E0gknWYPCrrFLG0iFEZQpRirHboq+U2PtTjW+JYQc4gZGxsDuFG/YHff2G+1Bl/Hb8sx6fNnbeaRiSbAkrEgDE2F8z1/CKw/GHAjN91BXIXtdb2YXHsb/TvX0DRaROY8mviM0k8gwZbgC6hVhZMrL0OJJ3vbr1canQxtFJFHoI0EqOjFmRSA6lT8AY9DQfM/DOkhQnKLmDbEFRdbdehsb+thv2rR6PVFnlAwhUsVtYYg2DKjKRZd2ADXPxAikvA42ULdCSGCsFINrMEYkbdDkSPRatcG0ccymRo5FluwORxcOjEZG42a3zG/pagtcL1XL8o087gfD5SN7nI5MQb/nuTTHgkzJqJJGhnQOm9kdwzZDEnFeqqLXt3O5r3pdBI6WljB7WQbYgWGIyGJ733tVzRcPmwIkD5Y9iLMQLb3Nxf26b9aBivF4Df76MY/EGcIV+avYj8qS6nxeqF3EYfTrYLKr7vuAzKpGJXI2HmBNid7ijxJw6/Dp11Kq4xXynzBDkqhY+ljv8V+u9u1JcjOqWiFo7FQAqm67C7KRcY3t6Hfeg2Go45CnVidrnFWIA9SbbCruonCIzucVUFmY9AALk/lXzjWcUdiExGZSVLvupL9Bsbi6ix9Se1em8OyMiMkyuyoDjiMBbqFYXxN+gt0oNZqfFEaXJRgvLd1Ziqh2UC0YUnIM2QtcfSodH4oJlhiliSPnFlDCbIBlRntZkW4ONhY9SKg4jJdFAjvKMCtrlDcgsObYgNYE3vv0sKXBl1KK8t2a3kuisvmNrXANmvte7Adx1NBusq5lWc4AGjkMRmEgMYkCZAiM5FcI7+YoAO/fcWBAD6x9DQS5UZ0nPH4BOYC9nWwJIITI/gz6Ze3vamWVBNlRlUOVGVBMWrlQs1FBTh0GlNrpPNf4SgcqR2OQAXf51ei0Cj/h8NW46GVkHy/jP6U9ihCuf8Q6+4/8Az+lWKDK6wzfatLGyRIo5smMZLGyhU3JVRa7joO1OfEGqMWnkZLZ4Njc2AIBORNjYAb/SqkTqdXqJHICwxRx3J2HxSyk+mxj/ACrEftD5+pfRT6SUmGUtpyBumGrAUTfVM+vSw96ClwX9mToiakSzSSM8TxxSSXxQ7lpCNi1j0A2t+Kvo3C/DyxC7HOTu1th7KP8AXrTlFsAB0AAH0r1QLtRw1CrBgCpBDA/CR3BB7Us1KNpRkzF4LqMjvJDc2BJ/FHe253XvcdLXiTU48lL48yVe9rlPPj9cencA0xaNZYyrAMrqVYHoQwswP0oMLrvDskc0kkSrIjuXKXwdC3xAX8rAm56r1NUtGrLqJw0ToWEcwVrbkry3AKkg+aMdD+Kthwokx4sbtEzRMe5MZsCfcri3+aoOJcPLski/GgYAHYMGxJF+xuoIP+9Al4d4lQqjCM2ZUYeYXs8jxna19il/8w6WNMU40X+CK48tyz42ymaIiwQ3tgW69x86sxuAPPE1/wCTP9VvXoTxg3WJsrWuIipte9rsB33+dBkPF3HTJByzHgHmRAdzlb7xbHYb2H1qHgjYsQTZOWh36ZPIyjf1Ow+orScU0w1W00Y5a/ApN3Dfx5D4SOwXpub9qoR8NkjFo5gV9JI8iP8AOjL+oNBi9cCtnJJIZjc2vZXIA2A7D9TWx0RuURUEkj3MaEgA4gXJY9ALi5Fz6A1S1Ph7mG88117qi8tbd7szM1vkRWj8K6Vo4HnItaIpFfuseVpCDa2Xz6AdL2AYnxBHqNPxDlmcSZxhwkYwWK5PlK7hulwzbn0FcfxHrCAkAjzViruIxmF38zW2W1iCQN9u+1JtbwbVxah+cTNqGIeSSO7XJFx8PSwFrHoFHau+F4XE8pbIXVr9QSSyMDQN+P6cCSCJXTIl3B32xQggAqGuQSbb3sd68auJYkiPNDPKWABFh5RmCLnfJTsNje/pWm0miWT4wW+ZJq+/hzTt8UWXQ73PTofpQYLXRwtgFhkETgZxs1lZXNwI5T5irG+7C4NwDvcbbRa28qIr82KSFpFYjzoVZFwYiwNw/cAjHe9XhwyFcTgox2XI7C5vYBjYXO9vWopGBnNreSJQLdPvHYnp/IKC1lRlUdFB6dqKjeig2Nqh1uqWJGkkOKoLsfb5Cp6SeMMzp8Y4mlLSRAoouSokVnvfa2INBjuF8Qi4qOJ6UB4wZGRstnJkBVWK9sWjxxNVP2dwzHSKswIXRvJEp/idj0+UYLKPdz6VU0erj0nFNeZNTFoxOYz99tJZvOWRB5b3vZmP+U99TJ4n0iRmOF0ljFyOW6yOxPmJxU5Ek3J27mg3ArtI+H+JI5SBYhrbqfi/LqR7iro4tFe2X57UFXxXpg+nY9HjIljb+GSPzKSO63FiO4JFV/BvF11UCSp8MiBgOtidmX5g3H0q/wAcZWhdCdnVl262YEX/AFrP+HfupY8bYaiCGYfzhVjlt7ECI/O/rQNwuOrlX8Mscco/nQmN/wD48r8qtMlQcWss+mkNgCzxEn/mrdR8yyKPrV5loKLpUDpV90qF0oEfEdaI2VLeZwxW/wAJx6rfu1t8etgaoaqe7DBmkYHdF+JCRfzbhQO4J+Vr0/1mkWRSkihlNrgi4uDcH5g96hi0qouKKFUdlFh+lAvMJaO0gF2WzAHbcb2NPuGwGbQRq7Pd4FDMvx+ZdyNuv0pdIm3W3v6e9TaPjcGj0WnOolCfdIFB3d7DayC7E23oPm+v8RanR6nUBHdTI6k8xQ0llAwuRtfCwP8AvRofE82rnWOdlNonZcVALEOgJJHoP6n0rVa7xhwyRyzRyMWsGYRkXsLAkE7kDa9qUtqNFqZyNOxjbCMxkjCQMMw+AYWbY7je96DQ8NTYUsdFaXdXZDqzn5HcZIJgtgOlhy/N8IIFT6LVSxbSIstujocCfnGxsD7hrewq03Hv/bzfUxgfnnQLIuHy4w4xbAm94wmxMg5jI5urFWuSLnJvc2n4Dq4Ic49XmHTloXVWKeWNS3mS/wCJm613U8ZmYWjjSL/Gzcxh8kAC39yT8jSpYbdyxJLMxN2ZmNyxPqTQbXS6aGcX02qST2ur2+eJBH1ol4ZKv4Q38p/0a1YOfTKxuygkdCRuPketWNPxLURf8PUSqPQtmPykBoNPOCuzK6/NG/qBailC+NtWgsVgk9yrofqFLA/pRQfSapcU4pDp0ymkCA9AfiY/wqo3Y+wFZ/x14jk0pgihA5mo5m+xKrGASRfYElgLm9vQ1864dxGYagPrIDifKX3kIudsnufLvYjyjpsKBTxTw9Pr9XNqJLqJJLjBc8B0SNnuEV8QLrckX6U+8LeGIogXLRRy+ZLtmY2DdQJzsDfyjyi9q00jSDTsqi3OV4wwAxJX4JMchYj2I277CkHBZ2fAzKgBuuMcjffxoALqDYA2It1J9e9As8SaSaRuXHK0P2dr827OMj8VplOyoPrc9rVQj4lxTTuQmsTUg+pEii3S+QBBNx37itNxqVdKUSG82S/cBL2dZNlWSwIUhse1ztYbkUt4rqlaJFkEh1EV4ZbxsivGvmSS7DyFDsO+3yoK+i8c6mbUR6OSCJXmmjiMilwVWRgrlUva+JJBPQ19W4/CIm0hQBFVjFfsFdLIvzLqgHvb1r5Zw+PUFyxjjZHxILN5RbYkErmzbdlt039NXoNcbrDPKzwTEROvRUL7I6MxLhsyove24NhbcNB4o4hD9klDuWPLbAKCzl1XNMUFyWBAO3S160OlnEsaSKQQ6qwINx5hfY0j8H8LWJZGdjJMJZozK/xlVchFA6Lta4UAE3Peq/G4ZdMD9ik63YwXU45Hd0Tlu2JN7gbX6W3oNKy1CyVU8M68zwBmcSOrFHYLipYb2ABI2BAPuDsOgZMtBSdKXa/XxREB3AZgSqDeRgOpCDew7noPWnLJXyLj2vM2p1D38pflgdsIDiAfbMO3zag0Or8Sqx8rhF/w2aQ/5t0QfLIn/DVOHi+nTdYUv0uVDGw6C57e1ZaN7k+1SUGtHipR0RR8lA/0qHUeJlcWaNWHoVHb6Vl8h6j867QN9Z4j5SlwGYArdGNxYkA4v8Sn2OQPt1p7BKsiK6HJXF1Psf6HsR6isFxKPKGRfVG/pcfrWg8AarOBk/gIYfKS5I/6gx+tA6dKgdKYOlQOlBQdKhdKvOlQslAumXpRViZOlFBD464uH4ukexEQSMHuCQzP+eS/9Iq0p6nICy33Nj8QB79gb9OnrV7jPgFIubqzJJPqH1CuPwpGryi4VF62U2uxPTtUR0DntQQMGA3DLll3tfH4twe16p6fSBEwhcxjfEbNgSLXUOPL16dPamX7ubfY739e4sfzG1SJpnBBZFcAnysDY3vfodup3Av09KBZwThQ50SvIxF0VSdwWV+YHYfxFhY267bimPEJryOy7ZOSxxAYnoSQNu21LePcOmOmcRgh/KUt1DBgVt9RVrSRFoUlchAygm/Un8VlHmO9+1B5Y3361HMqlSGIAba5IG59Ce/cd71T1+vkFxBET/zJB/2xA/qxP8tPv2WaGUzTyzkuQqKhbfEksWxHRe3S1A54BwWTUIsmujWwMjpH5t3kO8rAgFWAsFHUXJ7i3ONcDfmRPyxqTEcUZgpcxsRnDITa4/Esg3BUXB3LbOigr6LRRxKVjUKCSSB3J6nepmWvVFAv4tqhBDLM3SKN3PyRS3+lfEIL4DL4iLt823b9Sa+x+Nr/AGDV2AJMEgselmUg9O9ibe9q+WnhUlvh6bUCbhQ8g+Qq263H9n+tTaHhMgHw+lWf3ZJ6UFBUAr1V391yelH7rk9KChILg/I/0q3+y9v+IPWOI/8ASzD/AOwqQ8Lk9K8fs90MkWoQOCBJFMg9MlKOP0V/1oNw6VA6UzbSn0qJtI3pQK3SoGSmraNvSoX0LelAnlSimMugb0rlB9ClQMCD3qt9gX0q5RQU/sC+lH2BfSqw8QwYyMWIEbhG8rE5MxRAAAblmGwG+49RTDTzh1VgGAYXsylWHzU7g+xoIDw9fT0/Sqv7hi7KKa3ovQLF4HF/DVzSaNY74i17fpU96KDtFcvReg7RXL0XoI9VAJEZG3DCxqoeFJ6VfvUUWpVmdVYFoyA47qWGQv8AMEGgqLwhB2rv7qT0q60qghSQC17C+5t1sPavOn1CuuSMGUki4NxdSQR9CCPpQVP3UnpR+6k9BV+9R6idY1Z3IVVBZiegA3JoKn7qT0FGm4TGhuFFx026X2NvoSPrVmbVoih2YKpKgE9LuQqD6kgfWp6CHkD0rn2YelTXovQQfZR6UfZF9KsXooK32NfSirNFAUUUUCDxdw9pIAIYyzc/TuwQqr2jlViwLWGQA2v6VHOdUdXCi5iAqsrMQLAqrK0LEHcsxjf/ACtWjqjNxWFeaDKl4ULyqGBdFAvdlBuBYUGS4To+ICGdnL/aSIlxLkwtIJLvKpNsUxsMVtsO5vZzxiaXRxLKsrT4eVo3xymeVgECsAMWzIAHSxIt0NXuBSzSJzJio5lmSNRvEpHws+Rybpc2Fjeo+C8aj1BkQvGZIpJA0YILKEchSRe4NgD9R6igU6iPXQLAFkeZyS0pVFKNI7r5GB3SFVL2INxitye9hpOI3nGMFis407b5K4uYXk3sVNwLAXGN772DPjnFk08EkhZLqkrIrMBk0aFsRvc9NwN67BxmIlFLqHZYzjvYGQXVcumR3st7kb2oF3gvSzJE5nMoZmHkkYuVIQByGO5ybI7WA7C25r8Rg1P7xhaKOTklWEkud0F43xXlFrABwhviSS/WwpkviXTl5EVndow5ISN2y5ZCyCMhbOVJAIW9id6h4Px9dQkMpLwiQSDlyRlciqhsgzgEKADv0NzQLANaDJAJA0i/Y3Q5E2VpmEzszAXuFJwAtay+57xDh2r+1wqJJTAqxESh/MHWQtNzFACtkmKi+wBNhcU9J0+mLSeVTMwBIuzO25AAFzYXJsNhufWr8M6ugdGDKwurLuCD0II60GS0Gm1wm1LsTzAs/KuzHTvc/wDlxjeyhQADbcksSRsKt+EtPqFm1L6lWBl5DKTj+FCjA4eXK63sOgYVPwzxVDKJi+UCxS8oNMrRKxIFgDIB5rkjH2pnLxKIM0YkjMqpzOXkM8d7Nje+Jt1oFWu4RzOIQSkSYxxSEkSOED5IEGIbE3GVxbfalXD9BxGPTTKpRWMc3JTa6OZWKnLe7OrFrnZTYWO99LwHiyaqFZFZSSq5hGyCsVBK5DqReq+r4+serj0xjlJdWYuI3Ma442u+ONvNub7WHrQc8J6aRIDzDJdnZgkjFmjXYY5N5iCQWuf4jsBalXFRrJH1cWLNG8UwQYry7ctRHjJs2bMXuD6Dp30A41p+Wsn2iHls2CvzFwZr2xDXsTcHb2r3xjVmKCWVQC0cbMAehKi4BtQZXj662ZYxFGwhI0r4lQsgMUweQMCcsrKoCjbdiSdhWs4nLIkTNCgkdbEITbKxFwCSBe17XNr2rn7wjDRxvIiyyLksZYB2sLtipNyB7V61GvjjQyM4CC3mG/xGygBbkkkgADqTQJoNRrJSRLp+SnLlvjIpZi1uSquN1cDLLsCRYmlvCX1UGkeWa8PIlkkMTnmBocQSmZLNtc4tfqLWtsNUupEsbNCysfOqnsHUlSD7hgQR7GucMWXl2nxL3YbdCoJCk9rlbE2sLmgqeG4puWZNQx5kx5hj/DCCPJEv8q2ue7ZH2pvRRQFFFFAUUUUBWd13hVZHmbmsolSZccVOLTqFkbK1yLKPKTbr7W0VFBBo9IkShIkVFF7KoAXfrsKTQeEoUM5ylPOL9WH3fMbNuXYC13Aa7ZHYDoAK0FFBnNd4NgljRHMhxEyk3F5BOQ0ofy/iYAnHH06EioeKcGAbRhImeSOSHKawChItmZt7ZFbgWBPatTXKBHwnw0mmMvLdrSZ4ggHl8xi7Yta9siTa9S/+H4+XFGWYrFC8IG24dAhY7dbD9TTiigzkfhnT6aJwkTuhwblqbkuq4lxuDmw+I33t+bLw9p2j00KMuDLGoK7eWw+HbbamNFAg1PhlWiwEjBxLNKJMVbecvkCjDEjFyov6CvA8JoJVkWRgFHw2U+cQHTh8rZD7s2xGxNj630VFAq4BwNNHHyoi3LFsUNsENvMVFrjI+Yi9rk2tepdVwpZJC7E7wvFiNtnILG/W+w/KmFFBlW8FqUYc5+YzluZgnQxCDHl44n7sAXte+/tT7WcPEkDQXIVozHcWyAK433Fr1cooEL+HMnhd5mZk5XMOCDmmFi0Z6eTzHfHqNqj0fhHTwZlFc5q2a5XMhz5isTsckIxQgjEbelaKigz3hfh7og2eBBLqWEJC7pLIWQt1IIuTse+9aGiigKKKKAoooo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998538"/>
            <a:ext cx="2352675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QUEhIVFBUUFhUYFhYYGBwYFRgZFRgdGRYXHBYYHCggHx0lHBwZITEhJSorMS4uGCAzRDMsNygtMCsBCgoKBQUFDgUFDisZExkrKysrKysrKysrKysrKysrKysrKysrKysrKysrKysrKysrKysrKysrKysrKysrKysrK//AABEIAK8AxQMBIgACEQEDEQH/xAAbAAACAwEBAQAAAAAAAAAAAAAABQMEBgECB//EAEAQAAIBAwIEBAMFBgQEBwAAAAECAwAREgQhBRMxQQYiUWEycYEUI0KRoQcVUnKx8GKCwdEzY5KyFiRTZKLC4f/EABQBAQAAAAAAAAAAAAAAAAAAAAD/xAAUEQEAAAAAAAAAAAAAAAAAAAAA/9oADAMBAAIRAxEAPwDQiu1wV2gKKKKAorzlXaDtRySAAkmwHUnpXmabEE9bAm3yqz4Yhy1UZlbIqscmGP3QWZWKkE7swK2ubb9F70GmPiuGOEFQ8mKC4UdbLvYmwNvam3A+Mw6uITQPmh72I3sDYg97EV8x4rKYdS0SwzTTFZlhRV8jxSvlnla2IuoJ6AgXPQVqP2X8An0OnkTUBFLyB1VWyx+7VD2sL4g2BO5O9BtqKjyoyoJK8hq85V5IF77X6X770E1FVYpCLK5BY3sQCAbf0Nu1TZUElFR5UZUElFR5UZUHNTMEUs3QfU/ID1pVD4jiIW9wW6jrifQn16bD1ptlRlQU/wB6pzGQ3GIN2NsfKLke23eoYuOoxsFcm4FgL2ubDpV9Y1DFgoDHqbb/AJ/l+Ve8qD3XajyooPmYrtcFdAoOXrhQmpCwHvXOFaNtXKyhiscZAkcdbnflp/itYlvwgjudgrK4L8tDzJSLiNPM9vWw6D3Nh70x1fA50QPJcZGywwIJZmNiQOY7CNfqCB60y4np00MX3SpHyjzoyTYvYgSxs3VmYHG5uSWXvS/j3EtEyARwaiTMhnSImGx3+Muy77kEC/vQIrurGOUMrEXKcxJGjAsLM6dGJ3tiO9htelLx6qQLEz8iKPFco3+8cL0YEWxNvy96s6CPEsFQwxLtHFckWO4NyTuOmwA+dWHeg+ocH0qxxRhbn7tRkzF3Itfd2JJ/OruVU9G33cf8i/8AaKmyoJsqMqhyoyoJsqMqhyrjSWFBLJJYHr9Bc/O1RaTU5A97HqOjCwIYf7VBz82Ki1rHM33FxsBbodwb+lTrt0/vtQT5UZVDlRlQTZUZVDlRlQTZUZVDlRlQTZUZVDlRlQTZUVDlRQfPR2A6n+71Idh/f51Fotxke/8ASuTSfmaDixGV1iVsM73f+FV+JgO53AA9WFbnhcUOmhVQQiICRc7+rO57sepJrFeGVEuqdT+FkU+uIQP+rMb/AMg9Ku+PuFMvKILNC0gWXfaxBwBHoXxHve1BS4/xMayVZLfdxX5AI332aX5sNgOw/m2Xu9eZJOmxJJAAAuzMegA9TWr4T4IBRX1LPkbl4lay9bouS77DrY7km9xYUGPd6hZ60nivQiKO/wBn5bpyfOGvG3Ncqy9d8RbqO4rKM9B9Z0bfdp/Iv9BU2VIhx/TxIqtMmQRLqvnYbDqFvb61X1Hi2Kx5KtK/ZfgX3JYg2AHsaDS5UZUj03iSFwSS6FTZgyNZT6ZqCp6jcHvTLT6lZFDRurqejKQV9xcd/agtZUp4rryHCADYAkk926C3pbv70wyrM8R1+oEkqRaeZjc4sFXlm4sp5pYAWtcixO3vQNfDWqMsZlIAzY2tuLLte/ud6b5VS0EPLjRL3xUAn1Pc/U3qfKgmyoyqHKjKgmyoyqHKjKgmyoyqHKjKgmyoyqHKjKgmyoqHKigxbDFQB/dqph+p/vap9Q3T5UtneyD3oHHgi32xz3ZIj88WkU/lkv51veJ8IScMrlsXUqwBsCp6jpXzDwpqSNbDibgrMrW3/wDTZb/ka+oce1PL08r9LId72tfa9/a96DFfs34Uxn1E0riURFYtO1reVhk0jD+NgUuRtbpa5rYcZ4m8Zjjhj5ssrWAJIREHxyOwBsAOg7mw9xlvB3E0gknWYPCrrFLG0iFEZQpRirHboq+U2PtTjW+JYQc4gZGxsDuFG/YHff2G+1Bl/Hb8sx6fNnbeaRiSbAkrEgDE2F8z1/CKw/GHAjN91BXIXtdb2YXHsb/TvX0DRaROY8mviM0k8gwZbgC6hVhZMrL0OJJ3vbr1canQxtFJFHoI0EqOjFmRSA6lT8AY9DQfM/DOkhQnKLmDbEFRdbdehsb+thv2rR6PVFnlAwhUsVtYYg2DKjKRZd2ADXPxAikvA42ULdCSGCsFINrMEYkbdDkSPRatcG0ccymRo5FluwORxcOjEZG42a3zG/pagtcL1XL8o087gfD5SN7nI5MQb/nuTTHgkzJqJJGhnQOm9kdwzZDEnFeqqLXt3O5r3pdBI6WljB7WQbYgWGIyGJ733tVzRcPmwIkD5Y9iLMQLb3Nxf26b9aBivF4Df76MY/EGcIV+avYj8qS6nxeqF3EYfTrYLKr7vuAzKpGJXI2HmBNid7ijxJw6/Dp11Kq4xXynzBDkqhY+ljv8V+u9u1JcjOqWiFo7FQAqm67C7KRcY3t6Hfeg2Go45CnVidrnFWIA9SbbCruonCIzucVUFmY9AALk/lXzjWcUdiExGZSVLvupL9Bsbi6ix9Se1em8OyMiMkyuyoDjiMBbqFYXxN+gt0oNZqfFEaXJRgvLd1Ziqh2UC0YUnIM2QtcfSodH4oJlhiliSPnFlDCbIBlRntZkW4ONhY9SKg4jJdFAjvKMCtrlDcgsObYgNYE3vv0sKXBl1KK8t2a3kuisvmNrXANmvte7Adx1NBusq5lWc4AGjkMRmEgMYkCZAiM5FcI7+YoAO/fcWBAD6x9DQS5UZ0nPH4BOYC9nWwJIITI/gz6Ze3vamWVBNlRlUOVGVBMWrlQs1FBTh0GlNrpPNf4SgcqR2OQAXf51ei0Cj/h8NW46GVkHy/jP6U9ihCuf8Q6+4/8Az+lWKDK6wzfatLGyRIo5smMZLGyhU3JVRa7joO1OfEGqMWnkZLZ4Njc2AIBORNjYAb/SqkTqdXqJHICwxRx3J2HxSyk+mxj/ACrEftD5+pfRT6SUmGUtpyBumGrAUTfVM+vSw96ClwX9mToiakSzSSM8TxxSSXxQ7lpCNi1j0A2t+Kvo3C/DyxC7HOTu1th7KP8AXrTlFsAB0AAH0r1QLtRw1CrBgCpBDA/CR3BB7Us1KNpRkzF4LqMjvJDc2BJ/FHe253XvcdLXiTU48lL48yVe9rlPPj9cencA0xaNZYyrAMrqVYHoQwswP0oMLrvDskc0kkSrIjuXKXwdC3xAX8rAm56r1NUtGrLqJw0ToWEcwVrbkry3AKkg+aMdD+Kthwokx4sbtEzRMe5MZsCfcri3+aoOJcPLski/GgYAHYMGxJF+xuoIP+9Al4d4lQqjCM2ZUYeYXs8jxna19il/8w6WNMU40X+CK48tyz42ymaIiwQ3tgW69x86sxuAPPE1/wCTP9VvXoTxg3WJsrWuIipte9rsB33+dBkPF3HTJByzHgHmRAdzlb7xbHYb2H1qHgjYsQTZOWh36ZPIyjf1Ow+orScU0w1W00Y5a/ApN3Dfx5D4SOwXpub9qoR8NkjFo5gV9JI8iP8AOjL+oNBi9cCtnJJIZjc2vZXIA2A7D9TWx0RuURUEkj3MaEgA4gXJY9ALi5Fz6A1S1Ph7mG88117qi8tbd7szM1vkRWj8K6Vo4HnItaIpFfuseVpCDa2Xz6AdL2AYnxBHqNPxDlmcSZxhwkYwWK5PlK7hulwzbn0FcfxHrCAkAjzViruIxmF38zW2W1iCQN9u+1JtbwbVxah+cTNqGIeSSO7XJFx8PSwFrHoFHau+F4XE8pbIXVr9QSSyMDQN+P6cCSCJXTIl3B32xQggAqGuQSbb3sd68auJYkiPNDPKWABFh5RmCLnfJTsNje/pWm0miWT4wW+ZJq+/hzTt8UWXQ73PTofpQYLXRwtgFhkETgZxs1lZXNwI5T5irG+7C4NwDvcbbRa28qIr82KSFpFYjzoVZFwYiwNw/cAjHe9XhwyFcTgox2XI7C5vYBjYXO9vWopGBnNreSJQLdPvHYnp/IKC1lRlUdFB6dqKjeig2Nqh1uqWJGkkOKoLsfb5Cp6SeMMzp8Y4mlLSRAoouSokVnvfa2INBjuF8Qi4qOJ6UB4wZGRstnJkBVWK9sWjxxNVP2dwzHSKswIXRvJEp/idj0+UYLKPdz6VU0erj0nFNeZNTFoxOYz99tJZvOWRB5b3vZmP+U99TJ4n0iRmOF0ljFyOW6yOxPmJxU5Ek3J27mg3ArtI+H+JI5SBYhrbqfi/LqR7iro4tFe2X57UFXxXpg+nY9HjIljb+GSPzKSO63FiO4JFV/BvF11UCSp8MiBgOtidmX5g3H0q/wAcZWhdCdnVl262YEX/AFrP+HfupY8bYaiCGYfzhVjlt7ECI/O/rQNwuOrlX8Mscco/nQmN/wD48r8qtMlQcWss+mkNgCzxEn/mrdR8yyKPrV5loKLpUDpV90qF0oEfEdaI2VLeZwxW/wAJx6rfu1t8etgaoaqe7DBmkYHdF+JCRfzbhQO4J+Vr0/1mkWRSkihlNrgi4uDcH5g96hi0qouKKFUdlFh+lAvMJaO0gF2WzAHbcb2NPuGwGbQRq7Pd4FDMvx+ZdyNuv0pdIm3W3v6e9TaPjcGj0WnOolCfdIFB3d7DayC7E23oPm+v8RanR6nUBHdTI6k8xQ0llAwuRtfCwP8AvRofE82rnWOdlNonZcVALEOgJJHoP6n0rVa7xhwyRyzRyMWsGYRkXsLAkE7kDa9qUtqNFqZyNOxjbCMxkjCQMMw+AYWbY7je96DQ8NTYUsdFaXdXZDqzn5HcZIJgtgOlhy/N8IIFT6LVSxbSIstujocCfnGxsD7hrewq03Hv/bzfUxgfnnQLIuHy4w4xbAm94wmxMg5jI5urFWuSLnJvc2n4Dq4Ic49XmHTloXVWKeWNS3mS/wCJm613U8ZmYWjjSL/Gzcxh8kAC39yT8jSpYbdyxJLMxN2ZmNyxPqTQbXS6aGcX02qST2ur2+eJBH1ol4ZKv4Q38p/0a1YOfTKxuygkdCRuPketWNPxLURf8PUSqPQtmPykBoNPOCuzK6/NG/qBailC+NtWgsVgk9yrofqFLA/pRQfSapcU4pDp0ymkCA9AfiY/wqo3Y+wFZ/x14jk0pgihA5mo5m+xKrGASRfYElgLm9vQ1864dxGYagPrIDifKX3kIudsnufLvYjyjpsKBTxTw9Pr9XNqJLqJJLjBc8B0SNnuEV8QLrckX6U+8LeGIogXLRRy+ZLtmY2DdQJzsDfyjyi9q00jSDTsqi3OV4wwAxJX4JMchYj2I277CkHBZ2fAzKgBuuMcjffxoALqDYA2It1J9e9As8SaSaRuXHK0P2dr827OMj8VplOyoPrc9rVQj4lxTTuQmsTUg+pEii3S+QBBNx37itNxqVdKUSG82S/cBL2dZNlWSwIUhse1ztYbkUt4rqlaJFkEh1EV4ZbxsivGvmSS7DyFDsO+3yoK+i8c6mbUR6OSCJXmmjiMilwVWRgrlUva+JJBPQ19W4/CIm0hQBFVjFfsFdLIvzLqgHvb1r5Zw+PUFyxjjZHxILN5RbYkErmzbdlt039NXoNcbrDPKzwTEROvRUL7I6MxLhsyove24NhbcNB4o4hD9klDuWPLbAKCzl1XNMUFyWBAO3S160OlnEsaSKQQ6qwINx5hfY0j8H8LWJZGdjJMJZozK/xlVchFA6Lta4UAE3Peq/G4ZdMD9ik63YwXU45Hd0Tlu2JN7gbX6W3oNKy1CyVU8M68zwBmcSOrFHYLipYb2ABI2BAPuDsOgZMtBSdKXa/XxREB3AZgSqDeRgOpCDew7noPWnLJXyLj2vM2p1D38pflgdsIDiAfbMO3zag0Or8Sqx8rhF/w2aQ/5t0QfLIn/DVOHi+nTdYUv0uVDGw6C57e1ZaN7k+1SUGtHipR0RR8lA/0qHUeJlcWaNWHoVHb6Vl8h6j867QN9Z4j5SlwGYArdGNxYkA4v8Sn2OQPt1p7BKsiK6HJXF1Psf6HsR6isFxKPKGRfVG/pcfrWg8AarOBk/gIYfKS5I/6gx+tA6dKgdKYOlQOlBQdKhdKvOlQslAumXpRViZOlFBD464uH4ukexEQSMHuCQzP+eS/9Iq0p6nICy33Nj8QB79gb9OnrV7jPgFIubqzJJPqH1CuPwpGryi4VF62U2uxPTtUR0DntQQMGA3DLll3tfH4twe16p6fSBEwhcxjfEbNgSLXUOPL16dPamX7ubfY739e4sfzG1SJpnBBZFcAnysDY3vfodup3Av09KBZwThQ50SvIxF0VSdwWV+YHYfxFhY267bimPEJryOy7ZOSxxAYnoSQNu21LePcOmOmcRgh/KUt1DBgVt9RVrSRFoUlchAygm/Un8VlHmO9+1B5Y3361HMqlSGIAba5IG59Ce/cd71T1+vkFxBET/zJB/2xA/qxP8tPv2WaGUzTyzkuQqKhbfEksWxHRe3S1A54BwWTUIsmujWwMjpH5t3kO8rAgFWAsFHUXJ7i3ONcDfmRPyxqTEcUZgpcxsRnDITa4/Esg3BUXB3LbOigr6LRRxKVjUKCSSB3J6nepmWvVFAv4tqhBDLM3SKN3PyRS3+lfEIL4DL4iLt823b9Sa+x+Nr/AGDV2AJMEgselmUg9O9ibe9q+WnhUlvh6bUCbhQ8g+Qq263H9n+tTaHhMgHw+lWf3ZJ6UFBUAr1V391yelH7rk9KChILg/I/0q3+y9v+IPWOI/8ASzD/AOwqQ8Lk9K8fs90MkWoQOCBJFMg9MlKOP0V/1oNw6VA6UzbSn0qJtI3pQK3SoGSmraNvSoX0LelAnlSimMugb0rlB9ClQMCD3qt9gX0q5RQU/sC+lH2BfSqw8QwYyMWIEbhG8rE5MxRAAAblmGwG+49RTDTzh1VgGAYXsylWHzU7g+xoIDw9fT0/Sqv7hi7KKa3ovQLF4HF/DVzSaNY74i17fpU96KDtFcvReg7RXL0XoI9VAJEZG3DCxqoeFJ6VfvUUWpVmdVYFoyA47qWGQv8AMEGgqLwhB2rv7qT0q60qghSQC17C+5t1sPavOn1CuuSMGUki4NxdSQR9CCPpQVP3UnpR+6k9BV+9R6idY1Z3IVVBZiegA3JoKn7qT0FGm4TGhuFFx026X2NvoSPrVmbVoih2YKpKgE9LuQqD6kgfWp6CHkD0rn2YelTXovQQfZR6UfZF9KsXooK32NfSirNFAUUUUCDxdw9pIAIYyzc/TuwQqr2jlViwLWGQA2v6VHOdUdXCi5iAqsrMQLAqrK0LEHcsxjf/ACtWjqjNxWFeaDKl4ULyqGBdFAvdlBuBYUGS4To+ICGdnL/aSIlxLkwtIJLvKpNsUxsMVtsO5vZzxiaXRxLKsrT4eVo3xymeVgECsAMWzIAHSxIt0NXuBSzSJzJio5lmSNRvEpHws+Rybpc2Fjeo+C8aj1BkQvGZIpJA0YILKEchSRe4NgD9R6igU6iPXQLAFkeZyS0pVFKNI7r5GB3SFVL2INxitye9hpOI3nGMFis407b5K4uYXk3sVNwLAXGN772DPjnFk08EkhZLqkrIrMBk0aFsRvc9NwN67BxmIlFLqHZYzjvYGQXVcumR3st7kb2oF3gvSzJE5nMoZmHkkYuVIQByGO5ybI7WA7C25r8Rg1P7xhaKOTklWEkud0F43xXlFrABwhviSS/WwpkviXTl5EVndow5ISN2y5ZCyCMhbOVJAIW9id6h4Px9dQkMpLwiQSDlyRlciqhsgzgEKADv0NzQLANaDJAJA0i/Y3Q5E2VpmEzszAXuFJwAtay+57xDh2r+1wqJJTAqxESh/MHWQtNzFACtkmKi+wBNhcU9J0+mLSeVTMwBIuzO25AAFzYXJsNhufWr8M6ugdGDKwurLuCD0II60GS0Gm1wm1LsTzAs/KuzHTvc/wDlxjeyhQADbcksSRsKt+EtPqFm1L6lWBl5DKTj+FCjA4eXK63sOgYVPwzxVDKJi+UCxS8oNMrRKxIFgDIB5rkjH2pnLxKIM0YkjMqpzOXkM8d7Nje+Jt1oFWu4RzOIQSkSYxxSEkSOED5IEGIbE3GVxbfalXD9BxGPTTKpRWMc3JTa6OZWKnLe7OrFrnZTYWO99LwHiyaqFZFZSSq5hGyCsVBK5DqReq+r4+serj0xjlJdWYuI3Ma442u+ONvNub7WHrQc8J6aRIDzDJdnZgkjFmjXYY5N5iCQWuf4jsBalXFRrJH1cWLNG8UwQYry7ctRHjJs2bMXuD6Dp30A41p+Wsn2iHls2CvzFwZr2xDXsTcHb2r3xjVmKCWVQC0cbMAehKi4BtQZXj662ZYxFGwhI0r4lQsgMUweQMCcsrKoCjbdiSdhWs4nLIkTNCgkdbEITbKxFwCSBe17XNr2rn7wjDRxvIiyyLksZYB2sLtipNyB7V61GvjjQyM4CC3mG/xGygBbkkkgADqTQJoNRrJSRLp+SnLlvjIpZi1uSquN1cDLLsCRYmlvCX1UGkeWa8PIlkkMTnmBocQSmZLNtc4tfqLWtsNUupEsbNCysfOqnsHUlSD7hgQR7GucMWXl2nxL3YbdCoJCk9rlbE2sLmgqeG4puWZNQx5kx5hj/DCCPJEv8q2ue7ZH2pvRRQFFFFAUUUUBWd13hVZHmbmsolSZccVOLTqFkbK1yLKPKTbr7W0VFBBo9IkShIkVFF7KoAXfrsKTQeEoUM5ylPOL9WH3fMbNuXYC13Aa7ZHYDoAK0FFBnNd4NgljRHMhxEyk3F5BOQ0ofy/iYAnHH06EioeKcGAbRhImeSOSHKawChItmZt7ZFbgWBPatTXKBHwnw0mmMvLdrSZ4ggHl8xi7Yta9siTa9S/+H4+XFGWYrFC8IG24dAhY7dbD9TTiigzkfhnT6aJwkTuhwblqbkuq4lxuDmw+I33t+bLw9p2j00KMuDLGoK7eWw+HbbamNFAg1PhlWiwEjBxLNKJMVbecvkCjDEjFyov6CvA8JoJVkWRgFHw2U+cQHTh8rZD7s2xGxNj630VFAq4BwNNHHyoi3LFsUNsENvMVFrjI+Yi9rk2tepdVwpZJC7E7wvFiNtnILG/W+w/KmFFBlW8FqUYc5+YzluZgnQxCDHl44n7sAXte+/tT7WcPEkDQXIVozHcWyAK433Fr1cooEL+HMnhd5mZk5XMOCDmmFi0Z6eTzHfHqNqj0fhHTwZlFc5q2a5XMhz5isTsckIxQgjEbelaKigz3hfh7og2eBBLqWEJC7pLIWQt1IIuTse+9aGiigKKKKAoooo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06375" y="-846138"/>
            <a:ext cx="2352675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9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What is a budget?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An estimation of revenues and expenses over a specified future period of time.</a:t>
            </a:r>
            <a:endParaRPr lang="en-US" dirty="0"/>
          </a:p>
          <a:p>
            <a:pPr>
              <a:buFontTx/>
              <a:buChar char="-"/>
            </a:pPr>
            <a:r>
              <a:rPr lang="en-US" i="1" dirty="0" smtClean="0"/>
              <a:t>Investopedia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Key Points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Income Statement Focus</a:t>
            </a:r>
          </a:p>
          <a:p>
            <a:r>
              <a:rPr lang="en-US" dirty="0" smtClean="0"/>
              <a:t>Future Focus</a:t>
            </a:r>
            <a:endParaRPr lang="en-US" dirty="0"/>
          </a:p>
        </p:txBody>
      </p:sp>
      <p:pic>
        <p:nvPicPr>
          <p:cNvPr id="4" name="Picture 6" descr="https://encrypted-tbn1.gstatic.com/images?q=tbn:ANd9GcSgoi_ITuTh8I4KtfBh_HqwMHMep7uifvBw2FmS2UnXOz71yO4M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2028825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47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Why the interest in Budgeting?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Ubiquitous management activity</a:t>
            </a:r>
          </a:p>
          <a:p>
            <a:pPr lvl="1"/>
            <a:r>
              <a:rPr lang="en-US" sz="2400" dirty="0" smtClean="0"/>
              <a:t>Many firms state it is a (the) key management activity</a:t>
            </a:r>
          </a:p>
          <a:p>
            <a:r>
              <a:rPr lang="en-US" sz="2400" dirty="0" smtClean="0"/>
              <a:t>Implementation under (CEO) management control</a:t>
            </a:r>
          </a:p>
          <a:p>
            <a:r>
              <a:rPr lang="en-US" sz="2400" dirty="0" smtClean="0"/>
              <a:t>A living system (always being revised) </a:t>
            </a:r>
          </a:p>
          <a:p>
            <a:r>
              <a:rPr lang="en-US" sz="2400" dirty="0" smtClean="0"/>
              <a:t>Budgeting is </a:t>
            </a:r>
            <a:r>
              <a:rPr lang="en-US" sz="2400" u="sng" dirty="0" smtClean="0"/>
              <a:t>always</a:t>
            </a:r>
            <a:r>
              <a:rPr lang="en-US" sz="2400" dirty="0" smtClean="0"/>
              <a:t> controversial within a firm. Budget flaws are obvious while strengths may be less obvious.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2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7110413" cy="1143000"/>
          </a:xfrm>
        </p:spPr>
        <p:txBody>
          <a:bodyPr/>
          <a:lstStyle/>
          <a:p>
            <a:r>
              <a:rPr lang="en-US" dirty="0" smtClean="0"/>
              <a:t>Why is budgeting controversial?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10412" cy="4038600"/>
          </a:xfrm>
        </p:spPr>
        <p:txBody>
          <a:bodyPr/>
          <a:lstStyle/>
          <a:p>
            <a:r>
              <a:rPr lang="en-US" dirty="0" smtClean="0"/>
              <a:t>Point estimates of uncertain future events (no consensus on past events).</a:t>
            </a:r>
          </a:p>
          <a:p>
            <a:r>
              <a:rPr lang="en-US" dirty="0" smtClean="0"/>
              <a:t>One estimate used </a:t>
            </a:r>
            <a:r>
              <a:rPr lang="en-US" dirty="0"/>
              <a:t>for multiple purposes</a:t>
            </a:r>
          </a:p>
          <a:p>
            <a:pPr lvl="1"/>
            <a:r>
              <a:rPr lang="en-US" dirty="0"/>
              <a:t>In many cases </a:t>
            </a:r>
            <a:r>
              <a:rPr lang="en-US" dirty="0" smtClean="0"/>
              <a:t>purposes conflicting:</a:t>
            </a:r>
            <a:endParaRPr lang="en-US" dirty="0"/>
          </a:p>
          <a:p>
            <a:pPr lvl="2"/>
            <a:r>
              <a:rPr lang="en-US" dirty="0"/>
              <a:t>Forward/Backward orientation</a:t>
            </a:r>
          </a:p>
          <a:p>
            <a:pPr lvl="2"/>
            <a:r>
              <a:rPr lang="en-US" dirty="0" smtClean="0"/>
              <a:t>Planning/resource allocation/performance evaluation/Other</a:t>
            </a:r>
          </a:p>
          <a:p>
            <a:pPr lvl="2"/>
            <a:r>
              <a:rPr lang="en-US" dirty="0" smtClean="0"/>
              <a:t>Adversarial relationships</a:t>
            </a:r>
          </a:p>
          <a:p>
            <a:pPr lvl="2"/>
            <a:r>
              <a:rPr lang="en-US" dirty="0" smtClean="0"/>
              <a:t>Ethical/Moral issues</a:t>
            </a:r>
          </a:p>
          <a:p>
            <a:r>
              <a:rPr lang="en-US" dirty="0" smtClean="0"/>
              <a:t>Etc.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52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methodology??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easily accessible large database.</a:t>
            </a:r>
          </a:p>
          <a:p>
            <a:r>
              <a:rPr lang="en-US" dirty="0" smtClean="0"/>
              <a:t>Most common methodologies:</a:t>
            </a:r>
          </a:p>
          <a:p>
            <a:pPr lvl="1"/>
            <a:r>
              <a:rPr lang="en-US" dirty="0" smtClean="0"/>
              <a:t>Case studies</a:t>
            </a:r>
          </a:p>
          <a:p>
            <a:pPr lvl="1"/>
            <a:r>
              <a:rPr lang="en-US" dirty="0" smtClean="0"/>
              <a:t>Field studies</a:t>
            </a:r>
          </a:p>
          <a:p>
            <a:pPr lvl="1"/>
            <a:r>
              <a:rPr lang="en-US" dirty="0" smtClean="0"/>
              <a:t>Analytical</a:t>
            </a:r>
          </a:p>
          <a:p>
            <a:pPr lvl="1"/>
            <a:r>
              <a:rPr lang="en-US" dirty="0" smtClean="0"/>
              <a:t>Experimental</a:t>
            </a:r>
          </a:p>
        </p:txBody>
      </p:sp>
    </p:spTree>
    <p:extLst>
      <p:ext uri="{BB962C8B-B14F-4D97-AF65-F5344CB8AC3E}">
        <p14:creationId xmlns:p14="http://schemas.microsoft.com/office/powerpoint/2010/main" val="257968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110413" cy="1143000"/>
          </a:xfrm>
        </p:spPr>
        <p:txBody>
          <a:bodyPr/>
          <a:lstStyle/>
          <a:p>
            <a:r>
              <a:rPr lang="en-US" dirty="0" smtClean="0"/>
              <a:t>I have employed all methods but: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110412" cy="4038600"/>
          </a:xfrm>
        </p:spPr>
        <p:txBody>
          <a:bodyPr/>
          <a:lstStyle/>
          <a:p>
            <a:r>
              <a:rPr lang="en-US" sz="2400" dirty="0" smtClean="0"/>
              <a:t>Perhaps methodology choice is partially determined by researcher “personality” variables. </a:t>
            </a:r>
          </a:p>
          <a:p>
            <a:r>
              <a:rPr lang="en-US" sz="2400" dirty="0" smtClean="0"/>
              <a:t>Discovered that I prefer:</a:t>
            </a:r>
          </a:p>
          <a:p>
            <a:pPr lvl="1"/>
            <a:r>
              <a:rPr lang="en-US" sz="2400" dirty="0"/>
              <a:t>R</a:t>
            </a:r>
            <a:r>
              <a:rPr lang="en-US" sz="2400" dirty="0" smtClean="0"/>
              <a:t>esearch control </a:t>
            </a:r>
          </a:p>
          <a:p>
            <a:pPr lvl="1"/>
            <a:r>
              <a:rPr lang="en-US" sz="2400" dirty="0" smtClean="0"/>
              <a:t>Actual human behavior</a:t>
            </a:r>
          </a:p>
          <a:p>
            <a:pPr lvl="1"/>
            <a:r>
              <a:rPr lang="en-US" sz="2400" dirty="0" smtClean="0"/>
              <a:t>Statistical analysis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 descr="https://encrypted-tbn0.gstatic.com/images?q=tbn:ANd9GcR9w_kvzJTMUJL1wvH3rjmpndTg573ZBFXdX3XuFo5IN1a6Fx6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75559"/>
            <a:ext cx="3886200" cy="3108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832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110413" cy="1143000"/>
          </a:xfrm>
        </p:spPr>
        <p:txBody>
          <a:bodyPr/>
          <a:lstStyle/>
          <a:p>
            <a:r>
              <a:rPr lang="en-US" dirty="0" smtClean="0"/>
              <a:t>What does this mean??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94" y="1752600"/>
            <a:ext cx="7110412" cy="4038600"/>
          </a:xfrm>
        </p:spPr>
        <p:txBody>
          <a:bodyPr/>
          <a:lstStyle/>
          <a:p>
            <a:r>
              <a:rPr lang="en-US" dirty="0" smtClean="0"/>
              <a:t>Hmmm…I seem to be a reductionist with attractions to experimental work.</a:t>
            </a:r>
            <a:endParaRPr lang="en-US" dirty="0"/>
          </a:p>
        </p:txBody>
      </p:sp>
      <p:pic>
        <p:nvPicPr>
          <p:cNvPr id="1026" name="Picture 2" descr="https://encrypted-tbn2.gstatic.com/images?q=tbn:ANd9GcQs1W5v2SuxeV1jr2LKZymbXi8KaKGerknp70vCLh1rN8zfLGq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631233"/>
            <a:ext cx="4724400" cy="347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IU_Kelley_red">
  <a:themeElements>
    <a:clrScheme name="Blank Presentation 1">
      <a:dk1>
        <a:srgbClr val="000000"/>
      </a:dk1>
      <a:lt1>
        <a:srgbClr val="FFFFFF"/>
      </a:lt1>
      <a:dk2>
        <a:srgbClr val="F8F3D2"/>
      </a:dk2>
      <a:lt2>
        <a:srgbClr val="B0B2B4"/>
      </a:lt2>
      <a:accent1>
        <a:srgbClr val="7D110C"/>
      </a:accent1>
      <a:accent2>
        <a:srgbClr val="6D6E70"/>
      </a:accent2>
      <a:accent3>
        <a:srgbClr val="FFFFFF"/>
      </a:accent3>
      <a:accent4>
        <a:srgbClr val="000000"/>
      </a:accent4>
      <a:accent5>
        <a:srgbClr val="BFAAAA"/>
      </a:accent5>
      <a:accent6>
        <a:srgbClr val="626365"/>
      </a:accent6>
      <a:hlink>
        <a:srgbClr val="7D110C"/>
      </a:hlink>
      <a:folHlink>
        <a:srgbClr val="6D6E7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KSB Red Powerpoint Template</Template>
  <TotalTime>1439</TotalTime>
  <Words>1077</Words>
  <Application>Microsoft Office PowerPoint</Application>
  <PresentationFormat>On-screen Show (4:3)</PresentationFormat>
  <Paragraphs>155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IU_Kelley_red</vt:lpstr>
      <vt:lpstr>Musings on Experimental Budgeting Research</vt:lpstr>
      <vt:lpstr>Some Random Initial Caveats: Mike asked me to comment on Budgeting</vt:lpstr>
      <vt:lpstr>Some Basic Thoughts</vt:lpstr>
      <vt:lpstr>What is a budget?</vt:lpstr>
      <vt:lpstr>Why the interest in Budgeting?</vt:lpstr>
      <vt:lpstr>Why is budgeting controversial?</vt:lpstr>
      <vt:lpstr>Which methodology??</vt:lpstr>
      <vt:lpstr>I have employed all methods but:</vt:lpstr>
      <vt:lpstr>What does this mean??</vt:lpstr>
      <vt:lpstr>Experimental Themes: Testing Constructs in a Budgeting Setting</vt:lpstr>
      <vt:lpstr>Experimental Themes Testing Differences Found in the Real World</vt:lpstr>
      <vt:lpstr>Typical Outcome (Dependent) Variables</vt:lpstr>
      <vt:lpstr>Typical Experimental Design: Honesty Experiments</vt:lpstr>
      <vt:lpstr>My Personal Opinion</vt:lpstr>
      <vt:lpstr>What we know: Literature Review Part of Presentation</vt:lpstr>
      <vt:lpstr>My Suggestion for Future Work</vt:lpstr>
      <vt:lpstr>Possible Research Based on a Real Company</vt:lpstr>
      <vt:lpstr>“Acme” Profit Planning (PP)</vt:lpstr>
      <vt:lpstr>What is the Profit Plan?</vt:lpstr>
      <vt:lpstr>Some Details on LRP</vt:lpstr>
      <vt:lpstr>Acme Planning Culture:</vt:lpstr>
      <vt:lpstr>Profit Planning Philosophy</vt:lpstr>
      <vt:lpstr>Acme Philosophy – Finance Dept.</vt:lpstr>
      <vt:lpstr>Possible Research Topics Some ideas off the top of my head</vt:lpstr>
      <vt:lpstr>Research Ideas (cont.)</vt:lpstr>
    </vt:vector>
  </TitlesOfParts>
  <Company>Kelley School of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Budgeting Research</dc:title>
  <dc:creator>Windows User</dc:creator>
  <cp:lastModifiedBy>jofisher</cp:lastModifiedBy>
  <cp:revision>93</cp:revision>
  <dcterms:created xsi:type="dcterms:W3CDTF">2014-11-03T18:12:52Z</dcterms:created>
  <dcterms:modified xsi:type="dcterms:W3CDTF">2015-01-09T15:54:03Z</dcterms:modified>
</cp:coreProperties>
</file>